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61" r:id="rId2"/>
    <p:sldId id="257" r:id="rId3"/>
    <p:sldId id="263" r:id="rId4"/>
    <p:sldId id="270" r:id="rId5"/>
    <p:sldId id="264" r:id="rId6"/>
    <p:sldId id="265" r:id="rId7"/>
    <p:sldId id="266" r:id="rId8"/>
    <p:sldId id="267" r:id="rId9"/>
    <p:sldId id="268" r:id="rId10"/>
    <p:sldId id="269" r:id="rId11"/>
    <p:sldId id="258" r:id="rId12"/>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75350B9C-4F45-48A5-97FA-932CD7D5F534}" type="datetimeFigureOut">
              <a:rPr lang="es-AR" smtClean="0"/>
              <a:t>29/04/2013</a:t>
            </a:fld>
            <a:endParaRPr lang="es-AR"/>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0C3FD1D0-10FB-40AB-A0D2-2C2CEB67334A}" type="slidenum">
              <a:rPr lang="es-AR" smtClean="0"/>
              <a:t>‹Nº›</a:t>
            </a:fld>
            <a:endParaRPr lang="es-AR"/>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s-AR"/>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5350B9C-4F45-48A5-97FA-932CD7D5F534}" type="datetimeFigureOut">
              <a:rPr lang="es-AR" smtClean="0"/>
              <a:t>29/04/2013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0C3FD1D0-10FB-40AB-A0D2-2C2CEB67334A}" type="slidenum">
              <a:rPr lang="es-AR" smtClean="0"/>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5350B9C-4F45-48A5-97FA-932CD7D5F534}" type="datetimeFigureOut">
              <a:rPr lang="es-AR" smtClean="0"/>
              <a:t>29/04/2013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0C3FD1D0-10FB-40AB-A0D2-2C2CEB67334A}" type="slidenum">
              <a:rPr lang="es-AR" smtClean="0"/>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5350B9C-4F45-48A5-97FA-932CD7D5F534}" type="datetimeFigureOut">
              <a:rPr lang="es-AR" smtClean="0"/>
              <a:t>29/04/2013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0C3FD1D0-10FB-40AB-A0D2-2C2CEB67334A}" type="slidenum">
              <a:rPr lang="es-AR" smtClean="0"/>
              <a:t>‹Nº›</a:t>
            </a:fld>
            <a:endParaRPr lang="es-AR"/>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 name="Date Placeholder 8"/>
          <p:cNvSpPr>
            <a:spLocks noGrp="1"/>
          </p:cNvSpPr>
          <p:nvPr>
            <p:ph type="dt" sz="half" idx="10"/>
          </p:nvPr>
        </p:nvSpPr>
        <p:spPr/>
        <p:txBody>
          <a:bodyPr/>
          <a:lstStyle>
            <a:lvl1pPr>
              <a:defRPr>
                <a:solidFill>
                  <a:srgbClr val="FFFFFF"/>
                </a:solidFill>
              </a:defRPr>
            </a:lvl1pPr>
          </a:lstStyle>
          <a:p>
            <a:fld id="{75350B9C-4F45-48A5-97FA-932CD7D5F534}" type="datetimeFigureOut">
              <a:rPr lang="es-AR" smtClean="0"/>
              <a:t>29/04/2013</a:t>
            </a:fld>
            <a:endParaRPr lang="es-AR"/>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0C3FD1D0-10FB-40AB-A0D2-2C2CEB67334A}" type="slidenum">
              <a:rPr lang="es-AR" smtClean="0"/>
              <a:t>‹Nº›</a:t>
            </a:fld>
            <a:endParaRPr lang="es-AR"/>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s-AR"/>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s-ES" smtClean="0"/>
              <a:t>Haga clic para modificar el estilo de título del patrón</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5350B9C-4F45-48A5-97FA-932CD7D5F534}" type="datetimeFigureOut">
              <a:rPr lang="es-AR" smtClean="0"/>
              <a:t>29/04/2013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0C3FD1D0-10FB-40AB-A0D2-2C2CEB67334A}" type="slidenum">
              <a:rPr lang="es-AR" smtClean="0"/>
              <a:t>‹Nº›</a:t>
            </a:fld>
            <a:endParaRPr lang="es-AR"/>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5350B9C-4F45-48A5-97FA-932CD7D5F534}" type="datetimeFigureOut">
              <a:rPr lang="es-AR" smtClean="0"/>
              <a:t>29/04/2013</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0C3FD1D0-10FB-40AB-A0D2-2C2CEB67334A}" type="slidenum">
              <a:rPr lang="es-AR" smtClean="0"/>
              <a:t>‹Nº›</a:t>
            </a:fld>
            <a:endParaRPr lang="es-AR"/>
          </a:p>
        </p:txBody>
      </p:sp>
      <p:sp>
        <p:nvSpPr>
          <p:cNvPr id="10" name="Title 9"/>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5350B9C-4F45-48A5-97FA-932CD7D5F534}" type="datetimeFigureOut">
              <a:rPr lang="es-AR" smtClean="0"/>
              <a:t>29/04/2013</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0C3FD1D0-10FB-40AB-A0D2-2C2CEB67334A}" type="slidenum">
              <a:rPr lang="es-AR" smtClean="0"/>
              <a:t>‹Nº›</a:t>
            </a:fld>
            <a:endParaRPr lang="es-AR"/>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75350B9C-4F45-48A5-97FA-932CD7D5F534}" type="datetimeFigureOut">
              <a:rPr lang="es-AR" smtClean="0"/>
              <a:t>29/04/2013</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0C3FD1D0-10FB-40AB-A0D2-2C2CEB67334A}" type="slidenum">
              <a:rPr lang="es-AR" smtClean="0"/>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5350B9C-4F45-48A5-97FA-932CD7D5F534}" type="datetimeFigureOut">
              <a:rPr lang="es-AR" smtClean="0"/>
              <a:t>29/04/2013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0C3FD1D0-10FB-40AB-A0D2-2C2CEB67334A}" type="slidenum">
              <a:rPr lang="es-AR" smtClean="0"/>
              <a:t>‹Nº›</a:t>
            </a:fld>
            <a:endParaRPr lang="es-AR"/>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s-ES" smtClean="0"/>
              <a:t>Haga clic para modificar el estilo de título del patrón</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5350B9C-4F45-48A5-97FA-932CD7D5F534}" type="datetimeFigureOut">
              <a:rPr lang="es-AR" smtClean="0"/>
              <a:t>29/04/2013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0C3FD1D0-10FB-40AB-A0D2-2C2CEB67334A}" type="slidenum">
              <a:rPr lang="es-AR" smtClean="0"/>
              <a:t>‹Nº›</a:t>
            </a:fld>
            <a:endParaRPr lang="es-AR"/>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s-ES" smtClean="0"/>
              <a:t>Haga clic para modificar el estilo de 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75350B9C-4F45-48A5-97FA-932CD7D5F534}" type="datetimeFigureOut">
              <a:rPr lang="es-AR" smtClean="0"/>
              <a:t>29/04/2013</a:t>
            </a:fld>
            <a:endParaRPr lang="es-AR"/>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s-AR"/>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0C3FD1D0-10FB-40AB-A0D2-2C2CEB67334A}" type="slidenum">
              <a:rPr lang="es-AR" smtClean="0"/>
              <a:t>‹Nº›</a:t>
            </a:fld>
            <a:endParaRPr lang="es-A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67744" y="1637551"/>
            <a:ext cx="4608512" cy="2585323"/>
          </a:xfrm>
          <a:prstGeom prst="rect">
            <a:avLst/>
          </a:prstGeom>
          <a:noFill/>
        </p:spPr>
        <p:txBody>
          <a:bodyPr wrap="square" lIns="91440" tIns="45720" rIns="91440" bIns="45720">
            <a:spAutoFit/>
          </a:bodyPr>
          <a:lstStyle/>
          <a:p>
            <a:pPr algn="ctr"/>
            <a:r>
              <a:rPr lang="es-ES" sz="54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Writing</a:t>
            </a:r>
            <a:r>
              <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p>
          <a:p>
            <a:pPr algn="ctr"/>
            <a:r>
              <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 </a:t>
            </a:r>
          </a:p>
          <a:p>
            <a:pPr algn="ctr"/>
            <a:r>
              <a:rPr lang="es-ES" sz="54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paragraph</a:t>
            </a:r>
            <a:endParaRPr lang="es-E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41869155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11560" y="797511"/>
            <a:ext cx="7992888" cy="1200329"/>
          </a:xfrm>
          <a:prstGeom prst="rect">
            <a:avLst/>
          </a:prstGeom>
        </p:spPr>
        <p:txBody>
          <a:bodyPr wrap="square">
            <a:spAutoFit/>
          </a:bodyPr>
          <a:lstStyle/>
          <a:p>
            <a:pPr algn="ctr"/>
            <a:r>
              <a:rPr lang="en-US" dirty="0"/>
              <a:t>Let’s study our last example. </a:t>
            </a:r>
          </a:p>
          <a:p>
            <a:r>
              <a:rPr lang="en-US" dirty="0"/>
              <a:t>We have already read the topic sentence and the supporting sentence in a paragraph about UK education and training systems. The following sentence could be the concluding sentence in that paragraph: </a:t>
            </a:r>
            <a:endParaRPr lang="es-A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635" y="2419350"/>
            <a:ext cx="8059829" cy="1873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4590992"/>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1027"/>
          <p:cNvSpPr>
            <a:spLocks noGrp="1" noChangeArrowheads="1"/>
          </p:cNvSpPr>
          <p:nvPr>
            <p:ph idx="1"/>
          </p:nvPr>
        </p:nvSpPr>
        <p:spPr/>
        <p:txBody>
          <a:bodyPr>
            <a:normAutofit/>
          </a:bodyPr>
          <a:lstStyle/>
          <a:p>
            <a:r>
              <a:rPr lang="en-US" altLang="en-US" dirty="0">
                <a:solidFill>
                  <a:schemeClr val="tx1"/>
                </a:solidFill>
              </a:rPr>
              <a:t>A paragraph should have a logical structure that is easy to put into an outline:</a:t>
            </a:r>
          </a:p>
          <a:p>
            <a:pPr>
              <a:buFont typeface="Monotype Sorts" pitchFamily="2" charset="2"/>
              <a:buNone/>
            </a:pPr>
            <a:r>
              <a:rPr lang="en-US" altLang="en-US" sz="2800" dirty="0">
                <a:solidFill>
                  <a:schemeClr val="tx1"/>
                </a:solidFill>
              </a:rPr>
              <a:t>I.  Topic Sentence</a:t>
            </a:r>
          </a:p>
          <a:p>
            <a:pPr>
              <a:buFont typeface="Monotype Sorts" pitchFamily="2" charset="2"/>
              <a:buNone/>
            </a:pPr>
            <a:r>
              <a:rPr lang="en-US" altLang="en-US" sz="2800" dirty="0">
                <a:solidFill>
                  <a:schemeClr val="tx1"/>
                </a:solidFill>
              </a:rPr>
              <a:t>II. Supporting </a:t>
            </a:r>
            <a:r>
              <a:rPr lang="en-US" altLang="en-US" sz="2800" dirty="0" smtClean="0">
                <a:solidFill>
                  <a:schemeClr val="tx1"/>
                </a:solidFill>
              </a:rPr>
              <a:t>sentence</a:t>
            </a:r>
            <a:endParaRPr lang="en-US" altLang="en-US" sz="2800" dirty="0">
              <a:solidFill>
                <a:schemeClr val="tx1"/>
              </a:solidFill>
            </a:endParaRPr>
          </a:p>
          <a:p>
            <a:pPr>
              <a:buNone/>
            </a:pPr>
            <a:r>
              <a:rPr lang="en-US" altLang="en-US" sz="2800" dirty="0">
                <a:solidFill>
                  <a:schemeClr val="tx1"/>
                </a:solidFill>
              </a:rPr>
              <a:t>III. </a:t>
            </a:r>
            <a:r>
              <a:rPr lang="en-US" altLang="en-US" sz="2800" dirty="0" smtClean="0">
                <a:solidFill>
                  <a:schemeClr val="tx1"/>
                </a:solidFill>
              </a:rPr>
              <a:t>Supporting sentence</a:t>
            </a:r>
            <a:endParaRPr lang="en-US" altLang="en-US" sz="2800" dirty="0">
              <a:solidFill>
                <a:schemeClr val="tx1"/>
              </a:solidFill>
            </a:endParaRPr>
          </a:p>
          <a:p>
            <a:pPr>
              <a:buNone/>
            </a:pPr>
            <a:r>
              <a:rPr lang="en-US" altLang="en-US" sz="2800" dirty="0">
                <a:solidFill>
                  <a:schemeClr val="tx1"/>
                </a:solidFill>
              </a:rPr>
              <a:t>IV. </a:t>
            </a:r>
            <a:r>
              <a:rPr lang="en-US" altLang="en-US" sz="2800" dirty="0" smtClean="0">
                <a:solidFill>
                  <a:schemeClr val="tx1"/>
                </a:solidFill>
              </a:rPr>
              <a:t>Supporting sentence</a:t>
            </a:r>
            <a:endParaRPr lang="en-US" altLang="en-US" sz="2800" dirty="0">
              <a:solidFill>
                <a:schemeClr val="tx1"/>
              </a:solidFill>
            </a:endParaRPr>
          </a:p>
          <a:p>
            <a:pPr>
              <a:buFont typeface="Monotype Sorts" pitchFamily="2" charset="2"/>
              <a:buNone/>
            </a:pPr>
            <a:r>
              <a:rPr lang="en-US" altLang="en-US" sz="2800" dirty="0">
                <a:solidFill>
                  <a:schemeClr val="tx1"/>
                </a:solidFill>
              </a:rPr>
              <a:t>V.  Concluding Sentence</a:t>
            </a:r>
            <a:endParaRPr lang="en-US" altLang="en-US" dirty="0">
              <a:solidFill>
                <a:schemeClr val="tx1"/>
              </a:solidFill>
            </a:endParaRPr>
          </a:p>
        </p:txBody>
      </p:sp>
      <p:sp>
        <p:nvSpPr>
          <p:cNvPr id="12290" name="Rectangle 1026"/>
          <p:cNvSpPr>
            <a:spLocks noGrp="1" noChangeArrowheads="1"/>
          </p:cNvSpPr>
          <p:nvPr>
            <p:ph type="title"/>
          </p:nvPr>
        </p:nvSpPr>
        <p:spPr/>
        <p:txBody>
          <a:bodyPr/>
          <a:lstStyle/>
          <a:p>
            <a:r>
              <a:rPr lang="en-US" altLang="en-US"/>
              <a:t>Paragraph Structure</a:t>
            </a:r>
          </a:p>
        </p:txBody>
      </p:sp>
    </p:spTree>
    <p:extLst>
      <p:ext uri="{BB962C8B-B14F-4D97-AF65-F5344CB8AC3E}">
        <p14:creationId xmlns:p14="http://schemas.microsoft.com/office/powerpoint/2010/main" val="12192209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dissolve">
                                      <p:cBhvr>
                                        <p:cTn id="7" dur="500"/>
                                        <p:tgtEl>
                                          <p:spTgt spid="122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dissolve">
                                      <p:cBhvr>
                                        <p:cTn id="12" dur="500"/>
                                        <p:tgtEl>
                                          <p:spTgt spid="1229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291">
                                            <p:txEl>
                                              <p:pRg st="2" end="2"/>
                                            </p:txEl>
                                          </p:spTgt>
                                        </p:tgtEl>
                                        <p:attrNameLst>
                                          <p:attrName>style.visibility</p:attrName>
                                        </p:attrNameLst>
                                      </p:cBhvr>
                                      <p:to>
                                        <p:strVal val="visible"/>
                                      </p:to>
                                    </p:set>
                                    <p:animEffect transition="in" filter="dissolve">
                                      <p:cBhvr>
                                        <p:cTn id="17" dur="500"/>
                                        <p:tgtEl>
                                          <p:spTgt spid="1229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2291">
                                            <p:txEl>
                                              <p:pRg st="3" end="3"/>
                                            </p:txEl>
                                          </p:spTgt>
                                        </p:tgtEl>
                                        <p:attrNameLst>
                                          <p:attrName>style.visibility</p:attrName>
                                        </p:attrNameLst>
                                      </p:cBhvr>
                                      <p:to>
                                        <p:strVal val="visible"/>
                                      </p:to>
                                    </p:set>
                                    <p:animEffect transition="in" filter="dissolve">
                                      <p:cBhvr>
                                        <p:cTn id="22" dur="500"/>
                                        <p:tgtEl>
                                          <p:spTgt spid="1229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2291">
                                            <p:txEl>
                                              <p:pRg st="4" end="4"/>
                                            </p:txEl>
                                          </p:spTgt>
                                        </p:tgtEl>
                                        <p:attrNameLst>
                                          <p:attrName>style.visibility</p:attrName>
                                        </p:attrNameLst>
                                      </p:cBhvr>
                                      <p:to>
                                        <p:strVal val="visible"/>
                                      </p:to>
                                    </p:set>
                                    <p:animEffect transition="in" filter="dissolve">
                                      <p:cBhvr>
                                        <p:cTn id="27" dur="500"/>
                                        <p:tgtEl>
                                          <p:spTgt spid="1229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2291">
                                            <p:txEl>
                                              <p:pRg st="5" end="5"/>
                                            </p:txEl>
                                          </p:spTgt>
                                        </p:tgtEl>
                                        <p:attrNameLst>
                                          <p:attrName>style.visibility</p:attrName>
                                        </p:attrNameLst>
                                      </p:cBhvr>
                                      <p:to>
                                        <p:strVal val="visible"/>
                                      </p:to>
                                    </p:set>
                                    <p:animEffect transition="in" filter="dissolve">
                                      <p:cBhvr>
                                        <p:cTn id="32" dur="500"/>
                                        <p:tgtEl>
                                          <p:spTgt spid="122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457200" y="1600201"/>
            <a:ext cx="8229600" cy="2476872"/>
          </a:xfrm>
          <a:prstGeom prst="rect">
            <a:avLst/>
          </a:prstGeom>
        </p:spPr>
        <p:txBody>
          <a:bodyPr/>
          <a:lstStyle/>
          <a:p>
            <a:endParaRPr lang="en-US" altLang="en-US" dirty="0" smtClean="0"/>
          </a:p>
          <a:p>
            <a:r>
              <a:rPr lang="en-US" altLang="en-US" sz="2500" dirty="0" smtClean="0"/>
              <a:t>A paragraph is a group of sentences that develops an idea.</a:t>
            </a:r>
          </a:p>
          <a:p>
            <a:r>
              <a:rPr lang="en-US" altLang="en-US" sz="2500" dirty="0" smtClean="0"/>
              <a:t>A paragraph can be a sentence or as long as ten sentences</a:t>
            </a:r>
            <a:r>
              <a:rPr lang="en-US" altLang="en-US" dirty="0" smtClean="0"/>
              <a:t>.</a:t>
            </a:r>
            <a:endParaRPr lang="en-US" altLang="en-US" dirty="0"/>
          </a:p>
        </p:txBody>
      </p:sp>
      <p:sp>
        <p:nvSpPr>
          <p:cNvPr id="7170" name="Rectangle 2"/>
          <p:cNvSpPr>
            <a:spLocks noGrp="1" noChangeArrowheads="1"/>
          </p:cNvSpPr>
          <p:nvPr>
            <p:ph type="title"/>
          </p:nvPr>
        </p:nvSpPr>
        <p:spPr/>
        <p:txBody>
          <a:bodyPr/>
          <a:lstStyle/>
          <a:p>
            <a:r>
              <a:rPr lang="en-US" altLang="en-US" dirty="0"/>
              <a:t>What is a </a:t>
            </a:r>
            <a:r>
              <a:rPr lang="en-US" altLang="en-US" dirty="0" smtClean="0"/>
              <a:t>Paragraph?</a:t>
            </a:r>
            <a:r>
              <a:rPr lang="en-US" altLang="en-US" dirty="0"/>
              <a:t/>
            </a:r>
            <a:br>
              <a:rPr lang="en-US" altLang="en-US" dirty="0"/>
            </a:br>
            <a:endParaRPr lang="en-US" altLang="en-US" dirty="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7824" y="3789040"/>
            <a:ext cx="3096344" cy="1912108"/>
          </a:xfrm>
          <a:prstGeom prst="rect">
            <a:avLst/>
          </a:prstGeom>
        </p:spPr>
      </p:pic>
    </p:spTree>
    <p:extLst>
      <p:ext uri="{BB962C8B-B14F-4D97-AF65-F5344CB8AC3E}">
        <p14:creationId xmlns:p14="http://schemas.microsoft.com/office/powerpoint/2010/main" val="3553571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dissolve">
                                      <p:cBhvr>
                                        <p:cTn id="7" dur="500"/>
                                        <p:tgtEl>
                                          <p:spTgt spid="717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171">
                                            <p:txEl>
                                              <p:pRg st="2" end="2"/>
                                            </p:txEl>
                                          </p:spTgt>
                                        </p:tgtEl>
                                        <p:attrNameLst>
                                          <p:attrName>style.visibility</p:attrName>
                                        </p:attrNameLst>
                                      </p:cBhvr>
                                      <p:to>
                                        <p:strVal val="visible"/>
                                      </p:to>
                                    </p:set>
                                    <p:animEffect transition="in" filter="dissolve">
                                      <p:cBhvr>
                                        <p:cTn id="12" dur="500"/>
                                        <p:tgtEl>
                                          <p:spTgt spid="71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836712"/>
            <a:ext cx="7272808" cy="4078039"/>
          </a:xfrm>
          <a:prstGeom prst="rect">
            <a:avLst/>
          </a:prstGeom>
        </p:spPr>
        <p:txBody>
          <a:bodyPr wrap="square">
            <a:spAutoFit/>
          </a:bodyPr>
          <a:lstStyle/>
          <a:p>
            <a:endParaRPr lang="es-AR" dirty="0"/>
          </a:p>
          <a:p>
            <a:pPr algn="ctr"/>
            <a:r>
              <a:rPr lang="en-US" sz="3000" dirty="0"/>
              <a:t>What kinds of sentences can we find in paragraphs? </a:t>
            </a:r>
            <a:endParaRPr lang="en-US" sz="3000" dirty="0" smtClean="0"/>
          </a:p>
          <a:p>
            <a:pPr algn="ctr"/>
            <a:endParaRPr lang="en-US" sz="2500" dirty="0"/>
          </a:p>
          <a:p>
            <a:pPr marL="285750" indent="-285750">
              <a:buFont typeface="Wingdings" pitchFamily="2" charset="2"/>
              <a:buChar char="Ø"/>
            </a:pPr>
            <a:r>
              <a:rPr lang="en-US" sz="2000" dirty="0" smtClean="0"/>
              <a:t> </a:t>
            </a:r>
            <a:r>
              <a:rPr lang="en-US" sz="2000" dirty="0"/>
              <a:t>There are different kinds of sentences in a paragraph. </a:t>
            </a:r>
            <a:r>
              <a:rPr lang="en-US" sz="2000" dirty="0" smtClean="0"/>
              <a:t>We </a:t>
            </a:r>
            <a:r>
              <a:rPr lang="en-US" sz="2000" dirty="0"/>
              <a:t>may </a:t>
            </a:r>
            <a:r>
              <a:rPr lang="en-US" sz="2000" dirty="0" smtClean="0"/>
              <a:t>find:</a:t>
            </a:r>
          </a:p>
          <a:p>
            <a:endParaRPr lang="en-US" sz="2000" dirty="0"/>
          </a:p>
          <a:p>
            <a:pPr marL="1200150" lvl="2" indent="-285750">
              <a:buFont typeface="Arial" pitchFamily="34" charset="0"/>
              <a:buChar char="•"/>
            </a:pPr>
            <a:r>
              <a:rPr lang="en-US" sz="2000" dirty="0" smtClean="0"/>
              <a:t>topic sentences</a:t>
            </a:r>
          </a:p>
          <a:p>
            <a:pPr marL="1200150" lvl="2" indent="-285750">
              <a:buFont typeface="Arial" pitchFamily="34" charset="0"/>
              <a:buChar char="•"/>
            </a:pPr>
            <a:r>
              <a:rPr lang="en-US" sz="2000" dirty="0" smtClean="0"/>
              <a:t>supporting </a:t>
            </a:r>
            <a:r>
              <a:rPr lang="en-US" sz="2000" dirty="0"/>
              <a:t>sentences/ </a:t>
            </a:r>
            <a:r>
              <a:rPr lang="en-US" sz="2000" dirty="0" smtClean="0"/>
              <a:t>ideas</a:t>
            </a:r>
          </a:p>
          <a:p>
            <a:pPr marL="1200150" lvl="2" indent="-285750">
              <a:buFont typeface="Arial" pitchFamily="34" charset="0"/>
              <a:buChar char="•"/>
            </a:pPr>
            <a:r>
              <a:rPr lang="en-US" sz="2000" dirty="0" smtClean="0"/>
              <a:t>concluding </a:t>
            </a:r>
            <a:r>
              <a:rPr lang="en-US" sz="2000" dirty="0"/>
              <a:t>sentences. </a:t>
            </a:r>
            <a:endParaRPr lang="en-US" sz="2000" dirty="0" smtClean="0"/>
          </a:p>
          <a:p>
            <a:pPr marL="1200150" lvl="2" indent="-285750">
              <a:buFont typeface="Arial" pitchFamily="34" charset="0"/>
              <a:buChar char="•"/>
            </a:pPr>
            <a:endParaRPr lang="en-US" dirty="0" smtClean="0"/>
          </a:p>
          <a:p>
            <a:pPr marL="1200150" lvl="2" indent="-285750">
              <a:buFont typeface="Arial" pitchFamily="34" charset="0"/>
              <a:buChar char="•"/>
            </a:pPr>
            <a:endParaRPr lang="en-US" dirty="0"/>
          </a:p>
        </p:txBody>
      </p:sp>
    </p:spTree>
    <p:extLst>
      <p:ext uri="{BB962C8B-B14F-4D97-AF65-F5344CB8AC3E}">
        <p14:creationId xmlns:p14="http://schemas.microsoft.com/office/powerpoint/2010/main" val="1383679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 calcmode="lin" valueType="num">
                                      <p:cBhvr additive="base">
                                        <p:cTn id="12"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2">
                                            <p:txEl>
                                              <p:pRg st="3" end="3"/>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2">
                                            <p:txEl>
                                              <p:pRg st="5" end="5"/>
                                            </p:txEl>
                                          </p:spTgt>
                                        </p:tgtEl>
                                        <p:attrNameLst>
                                          <p:attrName>style.visibility</p:attrName>
                                        </p:attrNameLst>
                                      </p:cBhvr>
                                      <p:to>
                                        <p:strVal val="visible"/>
                                      </p:to>
                                    </p:set>
                                    <p:anim calcmode="lin" valueType="num">
                                      <p:cBhvr additive="base">
                                        <p:cTn id="16"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17" dur="1000" fill="hold"/>
                                        <p:tgtEl>
                                          <p:spTgt spid="2">
                                            <p:txEl>
                                              <p:pRg st="5" end="5"/>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
                                            <p:txEl>
                                              <p:pRg st="6" end="6"/>
                                            </p:txEl>
                                          </p:spTgt>
                                        </p:tgtEl>
                                        <p:attrNameLst>
                                          <p:attrName>style.visibility</p:attrName>
                                        </p:attrNameLst>
                                      </p:cBhvr>
                                      <p:to>
                                        <p:strVal val="visible"/>
                                      </p:to>
                                    </p:set>
                                    <p:anim calcmode="lin" valueType="num">
                                      <p:cBhvr additive="base">
                                        <p:cTn id="2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1" dur="1000" fill="hold"/>
                                        <p:tgtEl>
                                          <p:spTgt spid="2">
                                            <p:txEl>
                                              <p:pRg st="6" end="6"/>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2">
                                            <p:txEl>
                                              <p:pRg st="7" end="7"/>
                                            </p:txEl>
                                          </p:spTgt>
                                        </p:tgtEl>
                                        <p:attrNameLst>
                                          <p:attrName>style.visibility</p:attrName>
                                        </p:attrNameLst>
                                      </p:cBhvr>
                                      <p:to>
                                        <p:strVal val="visible"/>
                                      </p:to>
                                    </p:set>
                                    <p:anim calcmode="lin" valueType="num">
                                      <p:cBhvr additive="base">
                                        <p:cTn id="24"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25" dur="10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1640" y="364905"/>
            <a:ext cx="5400600" cy="553998"/>
          </a:xfrm>
          <a:prstGeom prst="rect">
            <a:avLst/>
          </a:prstGeom>
          <a:noFill/>
        </p:spPr>
        <p:txBody>
          <a:bodyPr wrap="square" lIns="91440" tIns="45720" rIns="91440" bIns="45720">
            <a:spAutoFit/>
          </a:bodyPr>
          <a:lstStyle/>
          <a:p>
            <a:pPr algn="ctr"/>
            <a:r>
              <a:rPr lang="es-AR" sz="3000" b="1" dirty="0" err="1"/>
              <a:t>Topic</a:t>
            </a:r>
            <a:r>
              <a:rPr lang="es-AR" sz="3000" b="1" dirty="0"/>
              <a:t> </a:t>
            </a:r>
            <a:r>
              <a:rPr lang="es-AR" sz="3000" b="1" dirty="0" err="1"/>
              <a:t>sentence</a:t>
            </a:r>
            <a:r>
              <a:rPr lang="es-AR" sz="3000" b="1" dirty="0"/>
              <a:t> </a:t>
            </a:r>
            <a:endParaRPr lang="es-AR" sz="3000" b="1" cap="all" spc="0" dirty="0">
              <a:ln w="9000" cmpd="sng">
                <a:solidFill>
                  <a:schemeClr val="accent4">
                    <a:shade val="50000"/>
                    <a:satMod val="120000"/>
                  </a:schemeClr>
                </a:solidFill>
                <a:prstDash val="solid"/>
              </a:ln>
              <a:effectLst>
                <a:reflection blurRad="12700" stA="28000" endPos="45000" dist="1000" dir="5400000" sy="-100000" algn="bl" rotWithShape="0"/>
              </a:effectLst>
            </a:endParaRPr>
          </a:p>
        </p:txBody>
      </p:sp>
      <p:sp>
        <p:nvSpPr>
          <p:cNvPr id="3" name="2 Rectángulo"/>
          <p:cNvSpPr/>
          <p:nvPr/>
        </p:nvSpPr>
        <p:spPr>
          <a:xfrm>
            <a:off x="359532" y="1484784"/>
            <a:ext cx="7344816" cy="4385816"/>
          </a:xfrm>
          <a:prstGeom prst="rect">
            <a:avLst/>
          </a:prstGeom>
        </p:spPr>
        <p:txBody>
          <a:bodyPr wrap="square">
            <a:spAutoFit/>
          </a:bodyPr>
          <a:lstStyle/>
          <a:p>
            <a:r>
              <a:rPr lang="en-US" sz="2500" dirty="0"/>
              <a:t>What is a topic sentence</a:t>
            </a:r>
            <a:r>
              <a:rPr lang="en-US" sz="2500" dirty="0" smtClean="0"/>
              <a:t>?</a:t>
            </a:r>
            <a:endParaRPr lang="en-US" sz="2500" dirty="0"/>
          </a:p>
          <a:p>
            <a:pPr marL="285750" indent="-285750">
              <a:buFont typeface="Wingdings" pitchFamily="2" charset="2"/>
              <a:buChar char="Ø"/>
            </a:pPr>
            <a:r>
              <a:rPr lang="en-US" dirty="0" smtClean="0"/>
              <a:t> </a:t>
            </a:r>
            <a:r>
              <a:rPr lang="en-US" dirty="0">
                <a:latin typeface="+mj-lt"/>
              </a:rPr>
              <a:t>It is a general statement that tells the reader what the paragraph is about. </a:t>
            </a:r>
            <a:endParaRPr lang="en-US" dirty="0" smtClean="0">
              <a:latin typeface="+mj-lt"/>
            </a:endParaRPr>
          </a:p>
          <a:p>
            <a:pPr marL="285750" indent="-285750">
              <a:buFont typeface="Wingdings" pitchFamily="2" charset="2"/>
              <a:buChar char="Ø"/>
            </a:pPr>
            <a:r>
              <a:rPr lang="en-US" dirty="0" smtClean="0">
                <a:latin typeface="+mj-lt"/>
              </a:rPr>
              <a:t>Consequently</a:t>
            </a:r>
            <a:r>
              <a:rPr lang="en-US" dirty="0">
                <a:latin typeface="+mj-lt"/>
              </a:rPr>
              <a:t>, it contains the main idea in the paragraph</a:t>
            </a:r>
            <a:r>
              <a:rPr lang="en-US" dirty="0" smtClean="0">
                <a:latin typeface="+mj-lt"/>
              </a:rPr>
              <a:t>.</a:t>
            </a:r>
          </a:p>
          <a:p>
            <a:pPr marL="285750" indent="-285750">
              <a:buFont typeface="Wingdings" pitchFamily="2" charset="2"/>
              <a:buChar char="Ø"/>
            </a:pPr>
            <a:r>
              <a:rPr lang="en-US" dirty="0" smtClean="0">
                <a:latin typeface="+mj-lt"/>
              </a:rPr>
              <a:t> </a:t>
            </a:r>
            <a:r>
              <a:rPr lang="es-ES" dirty="0" err="1">
                <a:latin typeface="+mj-lt"/>
              </a:rPr>
              <a:t>It</a:t>
            </a:r>
            <a:r>
              <a:rPr lang="es-ES" dirty="0">
                <a:latin typeface="+mj-lt"/>
              </a:rPr>
              <a:t> </a:t>
            </a:r>
            <a:r>
              <a:rPr lang="es-ES" dirty="0" err="1">
                <a:latin typeface="+mj-lt"/>
              </a:rPr>
              <a:t>limits</a:t>
            </a:r>
            <a:r>
              <a:rPr lang="es-ES" dirty="0">
                <a:latin typeface="+mj-lt"/>
              </a:rPr>
              <a:t> </a:t>
            </a:r>
            <a:r>
              <a:rPr lang="es-ES" dirty="0" err="1">
                <a:latin typeface="+mj-lt"/>
              </a:rPr>
              <a:t>the</a:t>
            </a:r>
            <a:r>
              <a:rPr lang="es-ES" dirty="0">
                <a:latin typeface="+mj-lt"/>
              </a:rPr>
              <a:t> </a:t>
            </a:r>
            <a:r>
              <a:rPr lang="es-ES" dirty="0" err="1">
                <a:latin typeface="+mj-lt"/>
              </a:rPr>
              <a:t>topic</a:t>
            </a:r>
            <a:r>
              <a:rPr lang="es-ES" dirty="0">
                <a:latin typeface="+mj-lt"/>
              </a:rPr>
              <a:t> </a:t>
            </a:r>
            <a:r>
              <a:rPr lang="es-ES" dirty="0" err="1">
                <a:latin typeface="+mj-lt"/>
              </a:rPr>
              <a:t>to</a:t>
            </a:r>
            <a:r>
              <a:rPr lang="es-ES" dirty="0">
                <a:latin typeface="+mj-lt"/>
              </a:rPr>
              <a:t> </a:t>
            </a:r>
            <a:r>
              <a:rPr lang="es-ES" dirty="0" smtClean="0">
                <a:latin typeface="+mj-lt"/>
              </a:rPr>
              <a:t>a </a:t>
            </a:r>
            <a:r>
              <a:rPr lang="es-ES" dirty="0" err="1">
                <a:latin typeface="+mj-lt"/>
              </a:rPr>
              <a:t>specific</a:t>
            </a:r>
            <a:r>
              <a:rPr lang="es-ES" dirty="0">
                <a:latin typeface="+mj-lt"/>
              </a:rPr>
              <a:t> </a:t>
            </a:r>
            <a:r>
              <a:rPr lang="es-ES" dirty="0" err="1">
                <a:latin typeface="+mj-lt"/>
              </a:rPr>
              <a:t>area</a:t>
            </a:r>
            <a:r>
              <a:rPr lang="es-ES" dirty="0">
                <a:latin typeface="+mj-lt"/>
              </a:rPr>
              <a:t>. </a:t>
            </a:r>
            <a:endParaRPr lang="es-ES" dirty="0" smtClean="0">
              <a:latin typeface="+mj-lt"/>
            </a:endParaRPr>
          </a:p>
          <a:p>
            <a:endParaRPr lang="en-US" sz="2500" dirty="0" smtClean="0">
              <a:latin typeface="+mj-lt"/>
            </a:endParaRPr>
          </a:p>
          <a:p>
            <a:r>
              <a:rPr lang="en-US" sz="2500" dirty="0" smtClean="0"/>
              <a:t>Where </a:t>
            </a:r>
            <a:r>
              <a:rPr lang="en-US" sz="2500" dirty="0"/>
              <a:t>can we find a topic sentence? </a:t>
            </a:r>
          </a:p>
          <a:p>
            <a:pPr marL="285750" indent="-285750">
              <a:buFont typeface="Wingdings" pitchFamily="2" charset="2"/>
              <a:buChar char="Ø"/>
            </a:pPr>
            <a:r>
              <a:rPr lang="en-US" dirty="0" smtClean="0"/>
              <a:t>In </a:t>
            </a:r>
            <a:r>
              <a:rPr lang="en-US" dirty="0"/>
              <a:t>general, the topic sentence appears at the beginning of a paragraph </a:t>
            </a:r>
          </a:p>
          <a:p>
            <a:pPr marL="285750" indent="-285750">
              <a:buFont typeface="Wingdings" pitchFamily="2" charset="2"/>
              <a:buChar char="Ø"/>
            </a:pPr>
            <a:endParaRPr lang="es-ES" dirty="0">
              <a:latin typeface="Trebuchet MS" pitchFamily="34" charset="0"/>
            </a:endParaRPr>
          </a:p>
          <a:p>
            <a:r>
              <a:rPr lang="en-US" sz="2400" dirty="0"/>
              <a:t>Which are the main parts in a topic sentence? </a:t>
            </a:r>
          </a:p>
          <a:p>
            <a:pPr marL="285750" indent="-285750">
              <a:buFont typeface="Wingdings" pitchFamily="2" charset="2"/>
              <a:buChar char="Ø"/>
            </a:pPr>
            <a:r>
              <a:rPr lang="en-US" dirty="0" smtClean="0"/>
              <a:t> </a:t>
            </a:r>
            <a:r>
              <a:rPr lang="en-US" dirty="0"/>
              <a:t>The topic sentence is a complete sentence which has three main parts: a subject, a verb, and a controlling idea. </a:t>
            </a:r>
          </a:p>
          <a:p>
            <a:pPr marL="285750" indent="-285750">
              <a:buFont typeface="Wingdings" pitchFamily="2" charset="2"/>
              <a:buChar char="Ø"/>
            </a:pPr>
            <a:endParaRPr lang="en-US" dirty="0"/>
          </a:p>
        </p:txBody>
      </p:sp>
    </p:spTree>
    <p:extLst>
      <p:ext uri="{BB962C8B-B14F-4D97-AF65-F5344CB8AC3E}">
        <p14:creationId xmlns:p14="http://schemas.microsoft.com/office/powerpoint/2010/main" val="1340573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fade">
                                      <p:cBhvr>
                                        <p:cTn id="38" dur="500"/>
                                        <p:tgtEl>
                                          <p:spTgt spid="3">
                                            <p:txEl>
                                              <p:pRg st="8" end="8"/>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fade">
                                      <p:cBhvr>
                                        <p:cTn id="4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87624" y="1556792"/>
            <a:ext cx="6984776" cy="3400931"/>
          </a:xfrm>
          <a:prstGeom prst="rect">
            <a:avLst/>
          </a:prstGeom>
        </p:spPr>
        <p:txBody>
          <a:bodyPr wrap="square">
            <a:spAutoFit/>
          </a:bodyPr>
          <a:lstStyle/>
          <a:p>
            <a:pPr algn="ctr"/>
            <a:r>
              <a:rPr lang="en-US" sz="3000" dirty="0"/>
              <a:t>What is a controlling idea? </a:t>
            </a:r>
            <a:endParaRPr lang="en-US" sz="3000" dirty="0" smtClean="0"/>
          </a:p>
          <a:p>
            <a:endParaRPr lang="en-US" sz="2500" dirty="0"/>
          </a:p>
          <a:p>
            <a:pPr marL="285750" indent="-285750">
              <a:buFont typeface="Wingdings" pitchFamily="2" charset="2"/>
              <a:buChar char="Ø"/>
            </a:pPr>
            <a:r>
              <a:rPr lang="en-US" sz="2000" dirty="0" smtClean="0"/>
              <a:t>A </a:t>
            </a:r>
            <a:r>
              <a:rPr lang="en-US" sz="2000" dirty="0"/>
              <a:t>controlling idea is a word or phrase that needs to be explained, described, and supported in the sentences that follow in the paragraph. </a:t>
            </a:r>
            <a:endParaRPr lang="en-US" sz="2000" dirty="0" smtClean="0"/>
          </a:p>
          <a:p>
            <a:pPr marL="285750" indent="-285750">
              <a:buFont typeface="Wingdings" pitchFamily="2" charset="2"/>
              <a:buChar char="Ø"/>
            </a:pPr>
            <a:endParaRPr lang="en-US" sz="2000" dirty="0" smtClean="0"/>
          </a:p>
          <a:p>
            <a:pPr marL="285750" indent="-285750">
              <a:buFont typeface="Wingdings" pitchFamily="2" charset="2"/>
              <a:buChar char="Ø"/>
            </a:pPr>
            <a:r>
              <a:rPr lang="en-US" sz="2000" dirty="0" smtClean="0"/>
              <a:t>This </a:t>
            </a:r>
            <a:r>
              <a:rPr lang="en-US" sz="2000" dirty="0"/>
              <a:t>idea controls or limits the content of the paragraph. </a:t>
            </a:r>
            <a:endParaRPr lang="en-US" sz="2000" dirty="0" smtClean="0"/>
          </a:p>
          <a:p>
            <a:pPr marL="285750" indent="-285750">
              <a:buFont typeface="Wingdings" pitchFamily="2" charset="2"/>
              <a:buChar char="Ø"/>
            </a:pPr>
            <a:endParaRPr lang="en-US" sz="2000" dirty="0" smtClean="0"/>
          </a:p>
          <a:p>
            <a:pPr marL="285750" indent="-285750">
              <a:buFont typeface="Wingdings" pitchFamily="2" charset="2"/>
              <a:buChar char="Ø"/>
            </a:pPr>
            <a:r>
              <a:rPr lang="en-US" sz="2000" dirty="0" smtClean="0"/>
              <a:t>The </a:t>
            </a:r>
            <a:r>
              <a:rPr lang="en-US" sz="2000" dirty="0"/>
              <a:t>controlling ideas in a sentence can be used to ask questions about the topic. </a:t>
            </a:r>
          </a:p>
        </p:txBody>
      </p:sp>
    </p:spTree>
    <p:extLst>
      <p:ext uri="{BB962C8B-B14F-4D97-AF65-F5344CB8AC3E}">
        <p14:creationId xmlns:p14="http://schemas.microsoft.com/office/powerpoint/2010/main" val="2962780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fade">
                                      <p:cBhvr>
                                        <p:cTn id="2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27584" y="3789040"/>
            <a:ext cx="7272808" cy="1754326"/>
          </a:xfrm>
          <a:prstGeom prst="rect">
            <a:avLst/>
          </a:prstGeom>
        </p:spPr>
        <p:txBody>
          <a:bodyPr wrap="square">
            <a:spAutoFit/>
          </a:bodyPr>
          <a:lstStyle/>
          <a:p>
            <a:r>
              <a:rPr lang="en-US" dirty="0"/>
              <a:t>The following questions could be answered in the paragraph that follows this topic sentence: </a:t>
            </a:r>
          </a:p>
          <a:p>
            <a:pPr marL="285750" indent="-285750">
              <a:buFont typeface="Arial" pitchFamily="34" charset="0"/>
              <a:buChar char="•"/>
            </a:pPr>
            <a:r>
              <a:rPr lang="es-AR" dirty="0" err="1" smtClean="0"/>
              <a:t>What</a:t>
            </a:r>
            <a:r>
              <a:rPr lang="es-AR" dirty="0" smtClean="0"/>
              <a:t> </a:t>
            </a:r>
            <a:r>
              <a:rPr lang="es-AR" dirty="0" err="1"/>
              <a:t>differences</a:t>
            </a:r>
            <a:r>
              <a:rPr lang="es-AR" dirty="0"/>
              <a:t>? </a:t>
            </a:r>
          </a:p>
          <a:p>
            <a:pPr marL="285750" indent="-285750">
              <a:buFont typeface="Arial" pitchFamily="34" charset="0"/>
              <a:buChar char="•"/>
            </a:pPr>
            <a:r>
              <a:rPr lang="es-AR" dirty="0" smtClean="0"/>
              <a:t> </a:t>
            </a:r>
            <a:r>
              <a:rPr lang="es-AR" dirty="0" err="1"/>
              <a:t>How</a:t>
            </a:r>
            <a:r>
              <a:rPr lang="es-AR" dirty="0"/>
              <a:t> </a:t>
            </a:r>
            <a:r>
              <a:rPr lang="es-AR" dirty="0" err="1"/>
              <a:t>many</a:t>
            </a:r>
            <a:r>
              <a:rPr lang="es-AR" dirty="0"/>
              <a:t>? </a:t>
            </a:r>
          </a:p>
          <a:p>
            <a:pPr marL="285750" indent="-285750">
              <a:buFont typeface="Arial" pitchFamily="34" charset="0"/>
              <a:buChar char="•"/>
            </a:pPr>
            <a:r>
              <a:rPr lang="es-AR" dirty="0" smtClean="0"/>
              <a:t> </a:t>
            </a:r>
            <a:r>
              <a:rPr lang="es-AR" dirty="0" err="1"/>
              <a:t>Why</a:t>
            </a:r>
            <a:r>
              <a:rPr lang="es-AR" dirty="0"/>
              <a:t> are </a:t>
            </a:r>
            <a:r>
              <a:rPr lang="es-AR" dirty="0" err="1"/>
              <a:t>they</a:t>
            </a:r>
            <a:r>
              <a:rPr lang="es-AR" dirty="0"/>
              <a:t> </a:t>
            </a:r>
            <a:r>
              <a:rPr lang="es-AR" dirty="0" err="1"/>
              <a:t>different</a:t>
            </a:r>
            <a:r>
              <a:rPr lang="es-AR" dirty="0"/>
              <a:t>? </a:t>
            </a:r>
          </a:p>
          <a:p>
            <a:pPr marL="285750" indent="-285750">
              <a:buFont typeface="Arial" pitchFamily="34" charset="0"/>
              <a:buChar char="•"/>
            </a:pPr>
            <a:r>
              <a:rPr lang="en-US" dirty="0" smtClean="0"/>
              <a:t>Why </a:t>
            </a:r>
            <a:r>
              <a:rPr lang="en-US" dirty="0"/>
              <a:t>are they ‘particularly marked’? </a:t>
            </a:r>
          </a:p>
        </p:txBody>
      </p:sp>
      <p:sp>
        <p:nvSpPr>
          <p:cNvPr id="3" name="2 Rectángulo"/>
          <p:cNvSpPr/>
          <p:nvPr/>
        </p:nvSpPr>
        <p:spPr>
          <a:xfrm>
            <a:off x="3063721" y="836712"/>
            <a:ext cx="2706767" cy="369332"/>
          </a:xfrm>
          <a:prstGeom prst="rect">
            <a:avLst/>
          </a:prstGeom>
        </p:spPr>
        <p:txBody>
          <a:bodyPr wrap="none">
            <a:spAutoFit/>
          </a:bodyPr>
          <a:lstStyle/>
          <a:p>
            <a:r>
              <a:rPr lang="es-AR" dirty="0" err="1"/>
              <a:t>Let’s</a:t>
            </a:r>
            <a:r>
              <a:rPr lang="es-AR" dirty="0"/>
              <a:t> </a:t>
            </a:r>
            <a:r>
              <a:rPr lang="es-AR" dirty="0" err="1"/>
              <a:t>analyse</a:t>
            </a:r>
            <a:r>
              <a:rPr lang="es-AR" dirty="0"/>
              <a:t> </a:t>
            </a:r>
            <a:r>
              <a:rPr lang="es-AR" dirty="0" err="1" smtClean="0"/>
              <a:t>an</a:t>
            </a:r>
            <a:r>
              <a:rPr lang="es-AR" dirty="0" smtClean="0"/>
              <a:t> </a:t>
            </a:r>
            <a:r>
              <a:rPr lang="es-AR" dirty="0" err="1" smtClean="0"/>
              <a:t>example</a:t>
            </a:r>
            <a:r>
              <a:rPr lang="es-AR" dirty="0" smtClean="0"/>
              <a:t>: </a:t>
            </a:r>
            <a:endParaRPr lang="es-AR"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2810" y="1340768"/>
            <a:ext cx="6367582" cy="2133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7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fade">
                                      <p:cBhvr>
                                        <p:cTn id="12" dur="500"/>
                                        <p:tgtEl>
                                          <p:spTgt spid="307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971600" y="1028343"/>
            <a:ext cx="7488832" cy="4231928"/>
          </a:xfrm>
          <a:prstGeom prst="rect">
            <a:avLst/>
          </a:prstGeom>
        </p:spPr>
        <p:txBody>
          <a:bodyPr wrap="square">
            <a:spAutoFit/>
          </a:bodyPr>
          <a:lstStyle/>
          <a:p>
            <a:pPr algn="ctr"/>
            <a:r>
              <a:rPr lang="es-AR" sz="2500" b="1" dirty="0" err="1"/>
              <a:t>Supporting</a:t>
            </a:r>
            <a:r>
              <a:rPr lang="es-AR" sz="2500" b="1" dirty="0"/>
              <a:t> </a:t>
            </a:r>
            <a:r>
              <a:rPr lang="es-AR" sz="2500" b="1" dirty="0" err="1"/>
              <a:t>sentences</a:t>
            </a:r>
            <a:r>
              <a:rPr lang="es-AR" sz="2500" b="1" dirty="0"/>
              <a:t> </a:t>
            </a:r>
            <a:endParaRPr lang="es-AR" sz="2500" dirty="0"/>
          </a:p>
          <a:p>
            <a:endParaRPr lang="en-US" sz="2000" dirty="0" smtClean="0"/>
          </a:p>
          <a:p>
            <a:r>
              <a:rPr lang="en-US" sz="2000" dirty="0" smtClean="0"/>
              <a:t>What </a:t>
            </a:r>
            <a:r>
              <a:rPr lang="en-US" sz="2000" dirty="0"/>
              <a:t>is a supporting sentence? </a:t>
            </a:r>
          </a:p>
          <a:p>
            <a:pPr marL="285750" indent="-285750">
              <a:buFont typeface="Wingdings" pitchFamily="2" charset="2"/>
              <a:buChar char="Ø"/>
            </a:pPr>
            <a:r>
              <a:rPr lang="en-US" dirty="0" smtClean="0"/>
              <a:t>This </a:t>
            </a:r>
            <a:r>
              <a:rPr lang="en-US" dirty="0"/>
              <a:t>sentence develops the topic sentence and gives specific details about the topic. It is also called the ‘second’ sentence. It proves or supports the main idea. A supporting sentence is more specific than a topic sentence. </a:t>
            </a:r>
          </a:p>
          <a:p>
            <a:endParaRPr lang="es-AR" dirty="0"/>
          </a:p>
          <a:p>
            <a:r>
              <a:rPr lang="en-US" sz="2000" dirty="0"/>
              <a:t>How can we recognize a supporting sentence? </a:t>
            </a:r>
          </a:p>
          <a:p>
            <a:pPr marL="285750" indent="-285750">
              <a:buFont typeface="Wingdings" pitchFamily="2" charset="2"/>
              <a:buChar char="Ø"/>
            </a:pPr>
            <a:r>
              <a:rPr lang="en-US" dirty="0" smtClean="0"/>
              <a:t>It </a:t>
            </a:r>
            <a:r>
              <a:rPr lang="en-US" dirty="0"/>
              <a:t>generally begins with a linking word that signals the reader about the organization of the paragraph. </a:t>
            </a:r>
          </a:p>
          <a:p>
            <a:endParaRPr lang="es-AR" sz="2000" dirty="0"/>
          </a:p>
          <a:p>
            <a:r>
              <a:rPr lang="en-US" sz="2000" dirty="0"/>
              <a:t>What can we find in supporting sentences? </a:t>
            </a:r>
          </a:p>
          <a:p>
            <a:pPr marL="285750" indent="-285750">
              <a:buFont typeface="Wingdings" pitchFamily="2" charset="2"/>
              <a:buChar char="Ø"/>
            </a:pPr>
            <a:r>
              <a:rPr lang="en-US" dirty="0" smtClean="0"/>
              <a:t>Supporting </a:t>
            </a:r>
            <a:r>
              <a:rPr lang="en-US" dirty="0"/>
              <a:t>sentences may include facts, examples, physical descriptions, and/ or personal experiences. </a:t>
            </a:r>
          </a:p>
        </p:txBody>
      </p:sp>
    </p:spTree>
    <p:extLst>
      <p:ext uri="{BB962C8B-B14F-4D97-AF65-F5344CB8AC3E}">
        <p14:creationId xmlns:p14="http://schemas.microsoft.com/office/powerpoint/2010/main" val="2186953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647" y="2348879"/>
            <a:ext cx="7803814" cy="3206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043608" y="572487"/>
            <a:ext cx="7056784" cy="1200329"/>
          </a:xfrm>
          <a:prstGeom prst="rect">
            <a:avLst/>
          </a:prstGeom>
        </p:spPr>
        <p:txBody>
          <a:bodyPr wrap="square">
            <a:spAutoFit/>
          </a:bodyPr>
          <a:lstStyle/>
          <a:p>
            <a:pPr algn="ctr"/>
            <a:r>
              <a:rPr lang="es-AR" dirty="0" err="1"/>
              <a:t>Let’s</a:t>
            </a:r>
            <a:r>
              <a:rPr lang="es-AR" dirty="0"/>
              <a:t> </a:t>
            </a:r>
            <a:r>
              <a:rPr lang="es-AR" dirty="0" err="1"/>
              <a:t>see</a:t>
            </a:r>
            <a:r>
              <a:rPr lang="es-AR" dirty="0"/>
              <a:t> </a:t>
            </a:r>
            <a:r>
              <a:rPr lang="es-AR" dirty="0" err="1"/>
              <a:t>another</a:t>
            </a:r>
            <a:r>
              <a:rPr lang="es-AR" dirty="0"/>
              <a:t> </a:t>
            </a:r>
            <a:r>
              <a:rPr lang="es-AR" dirty="0" err="1"/>
              <a:t>example</a:t>
            </a:r>
            <a:r>
              <a:rPr lang="es-AR" dirty="0"/>
              <a:t>. </a:t>
            </a:r>
          </a:p>
          <a:p>
            <a:endParaRPr lang="en-US" dirty="0" smtClean="0"/>
          </a:p>
          <a:p>
            <a:r>
              <a:rPr lang="en-US" dirty="0" smtClean="0"/>
              <a:t>The </a:t>
            </a:r>
            <a:r>
              <a:rPr lang="en-US" dirty="0"/>
              <a:t>following sentence could be one of the second or supporting sentences that might follow our previous example. </a:t>
            </a:r>
            <a:endParaRPr lang="es-AR" dirty="0"/>
          </a:p>
        </p:txBody>
      </p:sp>
    </p:spTree>
    <p:extLst>
      <p:ext uri="{BB962C8B-B14F-4D97-AF65-F5344CB8AC3E}">
        <p14:creationId xmlns:p14="http://schemas.microsoft.com/office/powerpoint/2010/main" val="2581802344"/>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404664"/>
            <a:ext cx="8208912" cy="5801588"/>
          </a:xfrm>
          <a:prstGeom prst="rect">
            <a:avLst/>
          </a:prstGeom>
        </p:spPr>
        <p:txBody>
          <a:bodyPr wrap="square">
            <a:spAutoFit/>
          </a:bodyPr>
          <a:lstStyle/>
          <a:p>
            <a:pPr algn="ctr"/>
            <a:r>
              <a:rPr lang="es-AR" sz="2500" b="1" dirty="0" err="1"/>
              <a:t>Concluding</a:t>
            </a:r>
            <a:r>
              <a:rPr lang="es-AR" sz="2500" b="1" dirty="0"/>
              <a:t> </a:t>
            </a:r>
            <a:r>
              <a:rPr lang="es-AR" sz="2500" b="1" dirty="0" err="1"/>
              <a:t>sentences</a:t>
            </a:r>
            <a:r>
              <a:rPr lang="es-AR" b="1" dirty="0"/>
              <a:t> </a:t>
            </a:r>
            <a:endParaRPr lang="es-AR" dirty="0"/>
          </a:p>
          <a:p>
            <a:r>
              <a:rPr lang="en-US" sz="2000" b="1" dirty="0"/>
              <a:t>What is a concluding sentence? </a:t>
            </a:r>
          </a:p>
          <a:p>
            <a:pPr marL="285750" indent="-285750">
              <a:buFont typeface="Wingdings" pitchFamily="2" charset="2"/>
              <a:buChar char="Ø"/>
            </a:pPr>
            <a:r>
              <a:rPr lang="en-US" dirty="0" smtClean="0"/>
              <a:t>This </a:t>
            </a:r>
            <a:r>
              <a:rPr lang="en-US" dirty="0"/>
              <a:t>sentence will tell the reader that the paragraph is finished. It completes and summarizes the development of the topic of the paragraph. It is like the topic sentence because it is also a general statement. It reminds the reader of the topic sentence. </a:t>
            </a:r>
          </a:p>
          <a:p>
            <a:endParaRPr lang="es-AR" dirty="0"/>
          </a:p>
          <a:p>
            <a:r>
              <a:rPr lang="en-US" sz="2000" b="1" dirty="0"/>
              <a:t>How can we recognize a concluding sentence? </a:t>
            </a:r>
          </a:p>
          <a:p>
            <a:pPr marL="285750" indent="-285750">
              <a:buFont typeface="Wingdings" pitchFamily="2" charset="2"/>
              <a:buChar char="Ø"/>
            </a:pPr>
            <a:r>
              <a:rPr lang="en-US" dirty="0" smtClean="0"/>
              <a:t>Mainly </a:t>
            </a:r>
            <a:r>
              <a:rPr lang="en-US" dirty="0"/>
              <a:t>because it appears at the end of the paragraph. It is also written like the topic sentence but with different words. We may also find linking words at the beginning of a concluding sentence. </a:t>
            </a:r>
          </a:p>
          <a:p>
            <a:endParaRPr lang="es-AR" dirty="0"/>
          </a:p>
          <a:p>
            <a:r>
              <a:rPr lang="en-US" sz="2000" b="1" dirty="0"/>
              <a:t>What can we find in a concluding sentence? </a:t>
            </a:r>
          </a:p>
          <a:p>
            <a:r>
              <a:rPr lang="en-US" dirty="0" smtClean="0"/>
              <a:t>Four </a:t>
            </a:r>
            <a:r>
              <a:rPr lang="en-US" dirty="0"/>
              <a:t>different things can be found in a concluding sentence: </a:t>
            </a:r>
          </a:p>
          <a:p>
            <a:pPr marL="285750" indent="-285750">
              <a:buFont typeface="Wingdings" pitchFamily="2" charset="2"/>
              <a:buChar char="ü"/>
            </a:pPr>
            <a:r>
              <a:rPr lang="en-US" dirty="0" smtClean="0"/>
              <a:t> </a:t>
            </a:r>
            <a:r>
              <a:rPr lang="en-US" dirty="0"/>
              <a:t>A summary of the material in the paragraph, </a:t>
            </a:r>
          </a:p>
          <a:p>
            <a:pPr marL="285750" indent="-285750">
              <a:buFont typeface="Wingdings" pitchFamily="2" charset="2"/>
              <a:buChar char="ü"/>
            </a:pPr>
            <a:r>
              <a:rPr lang="en-US" dirty="0" smtClean="0"/>
              <a:t> </a:t>
            </a:r>
            <a:r>
              <a:rPr lang="en-US" dirty="0"/>
              <a:t>A solution to the problem presented in the paragraph, </a:t>
            </a:r>
          </a:p>
          <a:p>
            <a:pPr marL="285750" indent="-285750">
              <a:buFont typeface="Wingdings" pitchFamily="2" charset="2"/>
              <a:buChar char="ü"/>
            </a:pPr>
            <a:r>
              <a:rPr lang="en-US" dirty="0" smtClean="0"/>
              <a:t> </a:t>
            </a:r>
            <a:r>
              <a:rPr lang="en-US" dirty="0"/>
              <a:t>A prediction of a situation that will occur from the statement made in the paragraph, </a:t>
            </a:r>
          </a:p>
          <a:p>
            <a:pPr marL="285750" indent="-285750">
              <a:buFont typeface="Wingdings" pitchFamily="2" charset="2"/>
              <a:buChar char="ü"/>
            </a:pPr>
            <a:r>
              <a:rPr lang="en-US" dirty="0" smtClean="0"/>
              <a:t>A </a:t>
            </a:r>
            <a:r>
              <a:rPr lang="en-US" dirty="0"/>
              <a:t>recommendation concerning material presented in the paragraph, </a:t>
            </a:r>
          </a:p>
          <a:p>
            <a:pPr marL="285750" indent="-285750">
              <a:buFont typeface="Wingdings" pitchFamily="2" charset="2"/>
              <a:buChar char="ü"/>
            </a:pPr>
            <a:r>
              <a:rPr lang="en-US" dirty="0" smtClean="0"/>
              <a:t>A </a:t>
            </a:r>
            <a:r>
              <a:rPr lang="en-US" dirty="0"/>
              <a:t>conclusion to information given in the paragraph. </a:t>
            </a:r>
          </a:p>
        </p:txBody>
      </p:sp>
    </p:spTree>
    <p:extLst>
      <p:ext uri="{BB962C8B-B14F-4D97-AF65-F5344CB8AC3E}">
        <p14:creationId xmlns:p14="http://schemas.microsoft.com/office/powerpoint/2010/main" val="464650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adrícula">
  <a:themeElements>
    <a:clrScheme name="Cuadrícula">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Cuadrícula">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Cuadrícula">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TotalTime>
  <Words>649</Words>
  <Application>Microsoft Office PowerPoint</Application>
  <PresentationFormat>Presentación en pantalla (4:3)</PresentationFormat>
  <Paragraphs>75</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Cuadrícula</vt:lpstr>
      <vt:lpstr>Presentación de PowerPoint</vt:lpstr>
      <vt:lpstr>What is a Paragraph?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Paragraph Structure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Paragraph structure</dc:title>
  <dc:creator>Carina</dc:creator>
  <cp:lastModifiedBy>Carina</cp:lastModifiedBy>
  <cp:revision>10</cp:revision>
  <dcterms:created xsi:type="dcterms:W3CDTF">2013-04-11T21:05:23Z</dcterms:created>
  <dcterms:modified xsi:type="dcterms:W3CDTF">2013-04-29T20:50:09Z</dcterms:modified>
</cp:coreProperties>
</file>